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712" r:id="rId1"/>
  </p:sldMasterIdLst>
  <p:notesMasterIdLst>
    <p:notesMasterId r:id="rId22"/>
  </p:notesMasterIdLst>
  <p:sldIdLst>
    <p:sldId id="256" r:id="rId2"/>
    <p:sldId id="298" r:id="rId3"/>
    <p:sldId id="283" r:id="rId4"/>
    <p:sldId id="320" r:id="rId5"/>
    <p:sldId id="327" r:id="rId6"/>
    <p:sldId id="303" r:id="rId7"/>
    <p:sldId id="302" r:id="rId8"/>
    <p:sldId id="299" r:id="rId9"/>
    <p:sldId id="281" r:id="rId10"/>
    <p:sldId id="321" r:id="rId11"/>
    <p:sldId id="328" r:id="rId12"/>
    <p:sldId id="282" r:id="rId13"/>
    <p:sldId id="323" r:id="rId14"/>
    <p:sldId id="300" r:id="rId15"/>
    <p:sldId id="325" r:id="rId16"/>
    <p:sldId id="301" r:id="rId17"/>
    <p:sldId id="284" r:id="rId18"/>
    <p:sldId id="326" r:id="rId19"/>
    <p:sldId id="285" r:id="rId20"/>
    <p:sldId id="311" r:id="rId21"/>
  </p:sldIdLst>
  <p:sldSz cx="9144000" cy="6858000" type="screen4x3"/>
  <p:notesSz cx="6858000" cy="9144000"/>
  <p:embeddedFontLst>
    <p:embeddedFont>
      <p:font typeface="Constantia" pitchFamily="18" charset="0"/>
      <p:regular r:id="rId23"/>
      <p:bold r:id="rId24"/>
      <p:italic r:id="rId25"/>
      <p:boldItalic r:id="rId26"/>
    </p:embeddedFont>
    <p:embeddedFont>
      <p:font typeface="Trebuchet MS" pitchFamily="34" charset="0"/>
      <p:regular r:id="rId27"/>
      <p:bold r:id="rId28"/>
      <p:italic r:id="rId29"/>
      <p:boldItalic r:id="rId30"/>
    </p:embeddedFont>
    <p:embeddedFont>
      <p:font typeface="Wingdings 3" pitchFamily="18" charset="2"/>
      <p:regular r:id="rId3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-163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3.fntdata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7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2.fntdata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1.fntdata"/><Relationship Id="rId28" Type="http://schemas.openxmlformats.org/officeDocument/2006/relationships/font" Target="fonts/font6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9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font" Target="fonts/font5.fntdata"/><Relationship Id="rId30" Type="http://schemas.openxmlformats.org/officeDocument/2006/relationships/font" Target="fonts/font8.fntdata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="" xmlns:p14="http://schemas.microsoft.com/office/powerpoint/2010/main" val="392642378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="" xmlns:p14="http://schemas.microsoft.com/office/powerpoint/2010/main" val="39206321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статья 1 Федерального закона от 25.12.2008 № 273-ФЗ «О противодействии коррупции»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0777061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Статья 1, часть 1 статьи 13.3 Федерального закона от 25.12.2008 № 273-ФЗ «О противодействии коррупции»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0609293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Часть 2 статьи 13.3 Федерального закона от 25.12.2008 № 273-ФЗ «О противодействии коррупции»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5217741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77243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429388838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490450818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53137042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878045379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930006949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013199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82866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82381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918280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64315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40269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28806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86467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942416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813330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06441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3"/>
          <p:cNvSpPr txBox="1">
            <a:spLocks noGrp="1"/>
          </p:cNvSpPr>
          <p:nvPr>
            <p:ph type="ctrTitle"/>
          </p:nvPr>
        </p:nvSpPr>
        <p:spPr>
          <a:xfrm>
            <a:off x="731996" y="1162372"/>
            <a:ext cx="6513462" cy="3696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algn="ctr"/>
            <a:r>
              <a:rPr lang="ru-RU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 по профилактике коррупционных правонарушений в организациях, </a:t>
            </a:r>
            <a:r>
              <a:rPr lang="ru-RU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подведомственных исполнительным органам </a:t>
            </a:r>
            <a:br>
              <a:rPr lang="ru-RU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 органам местного самоуправления </a:t>
            </a:r>
            <a:endParaRPr lang="ru-RU" sz="3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15140" y="853459"/>
            <a:ext cx="6152826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рассмотрение сообщений о случаях склонения работников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совершению коррупционных правонарушений, а также о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случаях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совершения коррупционных правонарушений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работниками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иными лицами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оказание содействия уполномоченным представителям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контрольно-надзорных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правоохранительных органов при проведении ими проверок по вопросам противодействия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коррупции;</a:t>
            </a:r>
          </a:p>
          <a:p>
            <a:pPr algn="just"/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6) организация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сотрудничества с правоохранительными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органами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области противодействия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коррупции;</a:t>
            </a:r>
          </a:p>
        </p:txBody>
      </p:sp>
    </p:spTree>
    <p:extLst>
      <p:ext uri="{BB962C8B-B14F-4D97-AF65-F5344CB8AC3E}">
        <p14:creationId xmlns="" xmlns:p14="http://schemas.microsoft.com/office/powerpoint/2010/main" val="17727869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31377" y="1730645"/>
            <a:ext cx="612958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7) организация мероприятий по антикоррупционному просвещению работников;</a:t>
            </a:r>
          </a:p>
          <a:p>
            <a:pPr algn="just"/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8) индивидуальное консультирование работников;</a:t>
            </a:r>
          </a:p>
          <a:p>
            <a:pPr algn="just"/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9) рассмотрение обращений, содержащих информацию коррупционного характера;</a:t>
            </a:r>
          </a:p>
          <a:p>
            <a:pPr algn="just"/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10) организация взаимодействия со средствами массовой информации в освещении антикоррупционной деятельности организации </a:t>
            </a:r>
            <a:endParaRPr lang="ru-RU" sz="2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др.</a:t>
            </a:r>
          </a:p>
        </p:txBody>
      </p:sp>
    </p:spTree>
    <p:extLst>
      <p:ext uri="{BB962C8B-B14F-4D97-AF65-F5344CB8AC3E}">
        <p14:creationId xmlns="" xmlns:p14="http://schemas.microsoft.com/office/powerpoint/2010/main" val="29443897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169" y="829159"/>
            <a:ext cx="6444810" cy="650929"/>
          </a:xfrm>
        </p:spPr>
        <p:txBody>
          <a:bodyPr>
            <a:noAutofit/>
          </a:bodyPr>
          <a:lstStyle/>
          <a:p>
            <a:pPr algn="ctr"/>
            <a:r>
              <a:rPr lang="ru-RU" sz="2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отрудничество </a:t>
            </a:r>
            <a:r>
              <a:rPr lang="ru-RU" sz="2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 правоохранительными </a:t>
            </a:r>
            <a:r>
              <a:rPr lang="ru-RU" sz="2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органами</a:t>
            </a:r>
            <a:r>
              <a:rPr lang="ru-RU" sz="3200" u="sng" dirty="0">
                <a:latin typeface="Constantia" panose="02030602050306030303" pitchFamily="18" charset="0"/>
              </a:rPr>
              <a:t/>
            </a:r>
            <a:br>
              <a:rPr lang="ru-RU" sz="3200" u="sng" dirty="0">
                <a:latin typeface="Constantia" panose="02030602050306030303" pitchFamily="18" charset="0"/>
              </a:rPr>
            </a:br>
            <a:endParaRPr lang="ru-RU" sz="3200" u="sng" dirty="0">
              <a:latin typeface="Constantia" panose="02030602050306030303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82665" y="1480088"/>
            <a:ext cx="6245818" cy="430078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Сотрудничество – это принятие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себя публичного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обязательства:</a:t>
            </a:r>
          </a:p>
          <a:p>
            <a:pPr algn="just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сообщать в соответствующие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правоохранительные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органы о случаях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совершения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коррупционных правонарушений,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которых организации (работникам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стало известно;</a:t>
            </a:r>
          </a:p>
          <a:p>
            <a:pPr algn="just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воздерживаться от каких-либо санкций в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отношении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своих сотрудников, сообщивших в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правоохранительные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органы о ставшей им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известной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ходе выполнения трудовых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обязанностей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информации о подготовке или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совершении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коррупционного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правонарушения;</a:t>
            </a:r>
          </a:p>
        </p:txBody>
      </p:sp>
    </p:spTree>
    <p:extLst>
      <p:ext uri="{BB962C8B-B14F-4D97-AF65-F5344CB8AC3E}">
        <p14:creationId xmlns="" xmlns:p14="http://schemas.microsoft.com/office/powerpoint/2010/main" val="971846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77872" y="1801922"/>
            <a:ext cx="5997844" cy="3200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оказание содействия уполномоченным представителям правоохранительных органов при проведении ими инспекционных проверок деятельности организации по вопросам предупреждения и противодействия коррупции;</a:t>
            </a:r>
          </a:p>
          <a:p>
            <a:pPr algn="just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оказание содействия уполномоченным представителям правоохранительных органов при проведении мероприятий по пресечению или расследованию коррупционных преступлений, включая оперативно-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разыскные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мероприятия.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143059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2233" y="674177"/>
            <a:ext cx="6434428" cy="2053526"/>
          </a:xfrm>
        </p:spPr>
        <p:txBody>
          <a:bodyPr>
            <a:noAutofit/>
          </a:bodyPr>
          <a:lstStyle/>
          <a:p>
            <a:pPr algn="ctr"/>
            <a:r>
              <a:rPr lang="ru-RU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Закрепление в должностных инструкциях, трудовых договорах </a:t>
            </a:r>
            <a:r>
              <a:rPr lang="ru-RU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каждого </a:t>
            </a:r>
            <a:r>
              <a:rPr lang="ru-RU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работника организации обязанностей, связанных с </a:t>
            </a:r>
            <a:r>
              <a:rPr lang="ru-RU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противодействием </a:t>
            </a:r>
            <a:r>
              <a:rPr lang="ru-RU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коррупции, а также ответственности за </a:t>
            </a:r>
            <a:r>
              <a:rPr lang="ru-RU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нарушение </a:t>
            </a:r>
            <a:r>
              <a:rPr lang="ru-RU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положений законодательства о противодействии </a:t>
            </a:r>
            <a:r>
              <a:rPr lang="ru-RU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коррупции </a:t>
            </a:r>
            <a:r>
              <a:rPr lang="ru-RU" sz="3000" dirty="0">
                <a:latin typeface="Constantia" panose="02030602050306030303" pitchFamily="18" charset="0"/>
              </a:rPr>
              <a:t/>
            </a:r>
            <a:br>
              <a:rPr lang="ru-RU" sz="3000" dirty="0">
                <a:latin typeface="Constantia" panose="02030602050306030303" pitchFamily="18" charset="0"/>
              </a:rPr>
            </a:br>
            <a:endParaRPr lang="ru-RU" sz="3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58678" y="2727703"/>
            <a:ext cx="6501538" cy="315390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воздерживаться от совершения и (или) участия в совершении коррупционных правонарушений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интересах или от имени организации;</a:t>
            </a:r>
          </a:p>
          <a:p>
            <a:pPr algn="just"/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воздерживаться от поведения, которое может быть истолковано окружающими как готовность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совершить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 участвовать в совершении коррупционного правонарушения в интересах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имени организации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незамедлительно информировать непосредственного руководителя/лицо, ответственное за реализацию антикоррупционной политики/руководство организации о случаях склонения работника к совершению коррупционных правонарушений;</a:t>
            </a:r>
          </a:p>
          <a:p>
            <a:pPr algn="just"/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482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6394" y="1658519"/>
            <a:ext cx="6315559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незамедлительно информировать непосредственного начальника/лицо, ответственное за реализацию антикоррупционной политики/руководство организации о ставшей известной работнику информации о случаях совершения коррупционных правонарушений другими работниками, контрагентами организации или иными лицами;</a:t>
            </a:r>
          </a:p>
          <a:p>
            <a:pPr algn="just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5) сообщить непосредственному начальнику или иному ответственному лицу о возможности возникновения либо возникшем у работника конфликте интересов.</a:t>
            </a:r>
            <a:endParaRPr lang="ru-RU" sz="2000" dirty="0"/>
          </a:p>
        </p:txBody>
      </p:sp>
    </p:spTree>
    <p:extLst>
      <p:ext uri="{BB962C8B-B14F-4D97-AF65-F5344CB8AC3E}">
        <p14:creationId xmlns="" xmlns:p14="http://schemas.microsoft.com/office/powerpoint/2010/main" val="6136906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5293" y="876385"/>
            <a:ext cx="6316436" cy="1084151"/>
          </a:xfrm>
        </p:spPr>
        <p:txBody>
          <a:bodyPr>
            <a:noAutofit/>
          </a:bodyPr>
          <a:lstStyle/>
          <a:p>
            <a:pPr algn="ctr"/>
            <a:r>
              <a:rPr lang="ru-RU" sz="2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 и утверждение плана </a:t>
            </a:r>
            <a:br>
              <a:rPr lang="ru-RU" sz="2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антикоррупционных мероприятий</a:t>
            </a:r>
            <a:r>
              <a:rPr lang="ru-RU" sz="3000" dirty="0">
                <a:latin typeface="Constantia" panose="02030602050306030303" pitchFamily="18" charset="0"/>
              </a:rPr>
              <a:t/>
            </a:r>
            <a:br>
              <a:rPr lang="ru-RU" sz="3000" dirty="0">
                <a:latin typeface="Constantia" panose="02030602050306030303" pitchFamily="18" charset="0"/>
              </a:rPr>
            </a:br>
            <a:endParaRPr lang="ru-RU" sz="3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68644" y="1867546"/>
            <a:ext cx="6013342" cy="395981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При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разработке и составлении Плана рекомендуется указывать: направление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антикоррупционной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политики, конкретные мероприятия по данному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направлению, сроки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их исполнения, исполнителя, форму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руководства за исполнением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справка, доклад и т.д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.).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Целесообразно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ходе исполнения пунктов Плана внесение в него изменений,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направленных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достижение конкретных результатов в работе по предупреждению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коррупции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минимизации и (или) ликвидации последствий коррупционных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правонарушений.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16925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00064" y="712923"/>
            <a:ext cx="6267163" cy="1170121"/>
          </a:xfrm>
        </p:spPr>
        <p:txBody>
          <a:bodyPr>
            <a:noAutofit/>
          </a:bodyPr>
          <a:lstStyle/>
          <a:p>
            <a:pPr algn="ctr"/>
            <a:r>
              <a:rPr lang="ru-RU" sz="2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Осуществление эффективного внутреннего                                </a:t>
            </a:r>
            <a:br>
              <a:rPr lang="ru-RU" sz="2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финансового контроля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9439" y="1828800"/>
            <a:ext cx="6480778" cy="4029559"/>
          </a:xfrm>
        </p:spPr>
        <p:txBody>
          <a:bodyPr>
            <a:noAutofit/>
          </a:bodyPr>
          <a:lstStyle/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обеспечение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надежности и достоверности финансовой (бухгалтерской) отчетности организации 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соответствия деятельности организации требованиям нормативных правовых актов 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локальных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нормативных актов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организации;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контроль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документирования операций хозяйственной деятельности организации (предупреждение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выявление: составления неофициальной отчетности, использования поддельных документов,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записи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несуществующих расходов, отсутствия первичных учетных документов, исправлений в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документах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отчетности и т.д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.);</a:t>
            </a:r>
          </a:p>
        </p:txBody>
      </p:sp>
    </p:spTree>
    <p:extLst>
      <p:ext uri="{BB962C8B-B14F-4D97-AF65-F5344CB8AC3E}">
        <p14:creationId xmlns="" xmlns:p14="http://schemas.microsoft.com/office/powerpoint/2010/main" val="354228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99641" y="1269528"/>
            <a:ext cx="595135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организация работы,  направленной  на  выполнение  требований  законодательства,  связанных  с запретом дарения;</a:t>
            </a:r>
          </a:p>
          <a:p>
            <a:pPr algn="just"/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проведение  работы  по  выявлению  фактов  состояния  контрагентов  в  родстве  (свойстве)  с сотрудниками организации в целях предотвращения ситуации конфликта интересов;</a:t>
            </a:r>
          </a:p>
          <a:p>
            <a:pPr algn="just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проверка экономической обоснованности осуществляемых операций в сферах коррупционного риска (например, в отношении представительских расходов, благотворительных пожертвований, вознаграждений; оплаты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услуг,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 которых не определен, либо вызывает сомнения; оплата транспортных, развлекательных услуг; закупки и продажи по ценам, значительно отличающимся от рыночных и др.</a:t>
            </a:r>
          </a:p>
        </p:txBody>
      </p:sp>
    </p:spTree>
    <p:extLst>
      <p:ext uri="{BB962C8B-B14F-4D97-AF65-F5344CB8AC3E}">
        <p14:creationId xmlns="" xmlns:p14="http://schemas.microsoft.com/office/powerpoint/2010/main" val="19585669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2265" y="1193371"/>
            <a:ext cx="6195959" cy="860156"/>
          </a:xfrm>
        </p:spPr>
        <p:txBody>
          <a:bodyPr>
            <a:noAutofit/>
          </a:bodyPr>
          <a:lstStyle/>
          <a:p>
            <a:pPr algn="ctr"/>
            <a:r>
              <a:rPr lang="ru-RU" sz="2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 карты коррупционных рисков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02265" y="2169763"/>
            <a:ext cx="5963484" cy="3169403"/>
          </a:xfrm>
        </p:spPr>
        <p:txBody>
          <a:bodyPr>
            <a:normAutofit/>
          </a:bodyPr>
          <a:lstStyle/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административные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процедуры, связанные с высокими коррупционными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рисками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краткое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описание возможной коррупционной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схемы;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 должность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замещение которой связано с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коррупционными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рисками;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4) предлагаемые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меры по минимизации (устранению) коррупционных рисков.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604747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287" y="784074"/>
            <a:ext cx="6232805" cy="874244"/>
          </a:xfrm>
        </p:spPr>
        <p:txBody>
          <a:bodyPr>
            <a:noAutofit/>
          </a:bodyPr>
          <a:lstStyle/>
          <a:p>
            <a:pPr algn="ctr"/>
            <a:r>
              <a:rPr lang="ru-RU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Коррупция  –</a:t>
            </a:r>
            <a:br>
              <a:rPr lang="ru-RU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2287" y="1402596"/>
            <a:ext cx="6438669" cy="3921072"/>
          </a:xfrm>
        </p:spPr>
        <p:txBody>
          <a:bodyPr>
            <a:normAutofit fontScale="77500" lnSpcReduction="20000"/>
          </a:bodyPr>
          <a:lstStyle/>
          <a:p>
            <a:pPr algn="ctr"/>
            <a:endParaRPr lang="ru-RU" dirty="0">
              <a:solidFill>
                <a:schemeClr val="tx1"/>
              </a:solidFill>
              <a:latin typeface="Constantia" panose="02030602050306030303" pitchFamily="18" charset="0"/>
            </a:endParaRPr>
          </a:p>
          <a:p>
            <a:pPr algn="just"/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злоупотребление служебным 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положением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дача и получение 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взятки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злоупотребление 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полномочиями; </a:t>
            </a:r>
            <a:endParaRPr lang="ru-RU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коммерческий 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подкуп; </a:t>
            </a:r>
            <a:endParaRPr lang="ru-RU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5) иное незаконное использование физическим лицом своего 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должностного 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положения вопреки законным интересам общества и 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государства 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целях получения выгоды в виде денег, ценностей, иного 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имущества 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 услуг имущественного характера, иных имущественных 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 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себя или для третьих лиц либо незаконное предоставление 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такой 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выгоды указанному лицу другими физическими 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лицами.</a:t>
            </a:r>
            <a:endParaRPr lang="ru-RU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400" dirty="0" smtClean="0">
              <a:solidFill>
                <a:schemeClr val="tx1"/>
              </a:solidFill>
              <a:latin typeface="Constantia" panose="02030602050306030303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858263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6260" y="2665707"/>
            <a:ext cx="6347713" cy="1363852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sz="3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44803" y="937727"/>
            <a:ext cx="6338661" cy="4564171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sz="2400" dirty="0" smtClean="0">
                <a:latin typeface="Constantia" panose="02030602050306030303" pitchFamily="18" charset="0"/>
              </a:rPr>
              <a:t>	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Противодействие 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коррупции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деятельность федеральных органов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государственной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власти, органов государственной власти субъектов Российской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органов местного самоуправления, институтов гражданского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физических лиц в пределах их полномочий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предупреждению коррупции, в том числе по выявлению и последующему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устранению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причин коррупции (профилактика  коррупции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выявлению, предупреждению, пресечению, раскрытию и расследованию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коррупционных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правонарушений (борьба с коррупцией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минимизации и (или) ликвидации последствий коррупционных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правонарушений.</a:t>
            </a:r>
          </a:p>
          <a:p>
            <a:pPr marL="0" indent="0" algn="just"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Организации 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обязаны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разрабатывать и принимать меры по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предупреждению коррупции.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89093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9564" y="790414"/>
            <a:ext cx="6347713" cy="1146875"/>
          </a:xfrm>
        </p:spPr>
        <p:txBody>
          <a:bodyPr>
            <a:noAutofit/>
          </a:bodyPr>
          <a:lstStyle/>
          <a:p>
            <a:pPr algn="ctr"/>
            <a:r>
              <a:rPr lang="ru-RU" sz="2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Меры по противодействию коррупции, принимаемые в </a:t>
            </a:r>
            <a:br>
              <a:rPr lang="ru-RU" sz="2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организации, могут включать: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9564" y="2069023"/>
            <a:ext cx="6347714" cy="2905933"/>
          </a:xfrm>
        </p:spPr>
        <p:txBody>
          <a:bodyPr>
            <a:normAutofit/>
          </a:bodyPr>
          <a:lstStyle/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подразделений или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должностных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лиц, ответственных за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профилактику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коррупционных и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иных правонарушений;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сотрудничество организации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правоохранительными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органами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разработку и внедрение в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практику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стандартов и процедур,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направленных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обеспечение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добросовестной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работы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</p:txBody>
      </p:sp>
    </p:spTree>
    <p:extLst>
      <p:ext uri="{BB962C8B-B14F-4D97-AF65-F5344CB8AC3E}">
        <p14:creationId xmlns="" xmlns:p14="http://schemas.microsoft.com/office/powerpoint/2010/main" val="3734074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7132" y="1752360"/>
            <a:ext cx="6207071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принятие кодекса этики и служебного поведения работников организации; </a:t>
            </a:r>
          </a:p>
          <a:p>
            <a:pPr algn="just"/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5) предотвращение и урегулирование конфликта интересов;</a:t>
            </a:r>
          </a:p>
          <a:p>
            <a:pPr algn="just"/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6) недопущение составления неофициальной отчетности и использования поддельных документов.</a:t>
            </a:r>
            <a:endParaRPr lang="ru-RU" sz="2200" dirty="0"/>
          </a:p>
        </p:txBody>
      </p:sp>
    </p:spTree>
    <p:extLst>
      <p:ext uri="{BB962C8B-B14F-4D97-AF65-F5344CB8AC3E}">
        <p14:creationId xmlns="" xmlns:p14="http://schemas.microsoft.com/office/powerpoint/2010/main" val="17699787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9456" y="387458"/>
            <a:ext cx="5951350" cy="1224366"/>
          </a:xfrm>
        </p:spPr>
        <p:txBody>
          <a:bodyPr>
            <a:normAutofit/>
          </a:bodyPr>
          <a:lstStyle/>
          <a:p>
            <a:pPr algn="ctr"/>
            <a:r>
              <a:rPr lang="ru-RU" sz="2400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Работа по антикоррупционному </a:t>
            </a:r>
            <a:r>
              <a:rPr lang="ru-RU" sz="2400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просвещению</a:t>
            </a:r>
            <a:r>
              <a:rPr lang="ru-RU" sz="2400" u="sng" dirty="0" smtClean="0">
                <a:solidFill>
                  <a:schemeClr val="tx1"/>
                </a:solidFill>
                <a:latin typeface="Constantia" panose="02030602050306030303" pitchFamily="18" charset="0"/>
              </a:rPr>
              <a:t>:</a:t>
            </a:r>
            <a:endParaRPr lang="ru-RU" sz="2400" u="sng" dirty="0">
              <a:solidFill>
                <a:schemeClr val="tx1"/>
              </a:solidFill>
              <a:latin typeface="Constantia" panose="02030602050306030303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66798" y="1611824"/>
            <a:ext cx="6116667" cy="384358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размещение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информационном стенде и официальном сайте организации в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информационно-телекоммуникационной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сети «Интернет» нормативных правовых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актов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других документов в области противодействия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коррупции;</a:t>
            </a:r>
          </a:p>
          <a:p>
            <a:pPr algn="just"/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семинаров-занятий, «круглых столов» и других мероприятий по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правовому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информированию работников организации, в том числе с привлечением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представителей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правоохранительных органов;</a:t>
            </a:r>
          </a:p>
          <a:p>
            <a:pPr algn="just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индивидуальное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консультирование работников организации по вопросам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противодействия коррупции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42033" y="348713"/>
            <a:ext cx="6093759" cy="1232116"/>
          </a:xfrm>
        </p:spPr>
        <p:txBody>
          <a:bodyPr>
            <a:normAutofit/>
          </a:bodyPr>
          <a:lstStyle/>
          <a:p>
            <a:pPr algn="ctr"/>
            <a:r>
              <a:rPr lang="ru-RU" sz="2200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 и принятие в организации локального                      </a:t>
            </a:r>
            <a:br>
              <a:rPr lang="ru-RU" sz="2200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нормативного акта, регулирующего вопросы                               </a:t>
            </a:r>
            <a:br>
              <a:rPr lang="ru-RU" sz="2200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противодействия коррупции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42033" y="1511086"/>
            <a:ext cx="6156628" cy="395981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dirty="0" smtClean="0"/>
              <a:t>	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данном документе предлагается четко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регламентировать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процедуру соблюдения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работником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своих обязанностей. В частности, порядок уведомления работодателя о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случаях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склонения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сотрудника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совершению коррупционных правонарушений или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ставшей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известной сотруднику информации о случаях совершения коррупционных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правонарушений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включая создание доступных каналов передачи обозначенной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(механизмов «обратной связи», телефона доверия и т.п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Целесообразно 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  в  данном  локальном  нормативном  акте  сведений  о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принятой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организации общей антикоррупционной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политике.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7205" y="728423"/>
            <a:ext cx="6183824" cy="1100378"/>
          </a:xfrm>
        </p:spPr>
        <p:txBody>
          <a:bodyPr>
            <a:normAutofit/>
          </a:bodyPr>
          <a:lstStyle/>
          <a:p>
            <a:pPr algn="ctr"/>
            <a:r>
              <a:rPr lang="ru-RU" sz="2200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Принятие Кодекса этики и служебного поведения, </a:t>
            </a:r>
            <a:br>
              <a:rPr lang="ru-RU" sz="2200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 также </a:t>
            </a:r>
            <a:r>
              <a:rPr lang="ru-RU" sz="2200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Положения </a:t>
            </a:r>
            <a:r>
              <a:rPr lang="ru-RU" sz="2200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 конфликте интересов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95531" y="1766808"/>
            <a:ext cx="6367172" cy="369634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В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кодекс этики и служебного поведения предлагается включить положения,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устанавливающие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ряд правил и стандартов поведения работников, затрагивающих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общую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этику деловых отношений и формирование этичного, добросовестного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поведения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работников и организации в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целом.</a:t>
            </a:r>
          </a:p>
          <a:p>
            <a:pPr marL="0" indent="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Положение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конфликте интересов - это внутренний документ организации,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устанавливающий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выявления и урегулирования конфликтов интересов,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возникающих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работников организации в ходе выполнения ими трудовых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обязанностей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3823243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74913" y="697426"/>
            <a:ext cx="6300061" cy="1596324"/>
          </a:xfrm>
        </p:spPr>
        <p:txBody>
          <a:bodyPr>
            <a:normAutofit/>
          </a:bodyPr>
          <a:lstStyle/>
          <a:p>
            <a:pPr algn="ctr"/>
            <a:r>
              <a:rPr lang="ru-RU" sz="2200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в должностной инструкции </a:t>
            </a:r>
            <a:br>
              <a:rPr lang="ru-RU" sz="2200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200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(или) трудовом договоре </a:t>
            </a:r>
            <a:r>
              <a:rPr lang="ru-RU" sz="2200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лица</a:t>
            </a:r>
            <a:r>
              <a:rPr lang="ru-RU" sz="2200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ответственного </a:t>
            </a:r>
            <a:r>
              <a:rPr lang="ru-RU" sz="2200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2200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профилактику коррупционных </a:t>
            </a:r>
            <a:r>
              <a:rPr lang="ru-RU" sz="2200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правонарушений</a:t>
            </a:r>
            <a:r>
              <a:rPr lang="ru-RU" sz="2200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специальных задач и </a:t>
            </a:r>
            <a:r>
              <a:rPr lang="ru-RU" sz="2200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функций:</a:t>
            </a:r>
            <a:endParaRPr lang="ru-RU" sz="2200" u="sng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22885" y="2293750"/>
            <a:ext cx="6052089" cy="3425126"/>
          </a:xfrm>
        </p:spPr>
        <p:txBody>
          <a:bodyPr>
            <a:noAutofit/>
          </a:bodyPr>
          <a:lstStyle/>
          <a:p>
            <a:pPr algn="just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разработка проектов локальных нормативных актов,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направленных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реализацию мер по предупреждению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коррупции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проведение контрольных мероприятий, направленных на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выявление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коррупционных правонарушений, совершенных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работниками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выявление и урегулирование конфликта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интересов;</a:t>
            </a:r>
          </a:p>
          <a:p>
            <a:pPr algn="just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осуществление оценки коррупционных рисков организации;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80162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839</TotalTime>
  <Words>904</Words>
  <Application>Microsoft Office PowerPoint</Application>
  <PresentationFormat>Экран (4:3)</PresentationFormat>
  <Paragraphs>72</Paragraphs>
  <Slides>20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6" baseType="lpstr">
      <vt:lpstr>Arial</vt:lpstr>
      <vt:lpstr>Times New Roman</vt:lpstr>
      <vt:lpstr>Constantia</vt:lpstr>
      <vt:lpstr>Trebuchet MS</vt:lpstr>
      <vt:lpstr>Wingdings 3</vt:lpstr>
      <vt:lpstr>Грань</vt:lpstr>
      <vt:lpstr>Деятельность по профилактике коррупционных правонарушений в организациях,  подведомственных исполнительным органам  и органам местного самоуправления </vt:lpstr>
      <vt:lpstr>Коррупция  – </vt:lpstr>
      <vt:lpstr>Слайд 3</vt:lpstr>
      <vt:lpstr>Меры по противодействию коррупции, принимаемые в  организации, могут включать:</vt:lpstr>
      <vt:lpstr>Слайд 5</vt:lpstr>
      <vt:lpstr>Работа по антикоррупционному просвещению:</vt:lpstr>
      <vt:lpstr>Разработка и принятие в организации локального                       нормативного акта, регулирующего вопросы                                противодействия коррупции</vt:lpstr>
      <vt:lpstr>Принятие Кодекса этики и служебного поведения,  а также Положения о конфликте интересов</vt:lpstr>
      <vt:lpstr>Определение в должностной инструкции  и (или) трудовом договоре лица, ответственного  за профилактику коррупционных правонарушений, специальных задач и функций:</vt:lpstr>
      <vt:lpstr>Слайд 10</vt:lpstr>
      <vt:lpstr>Слайд 11</vt:lpstr>
      <vt:lpstr>Сотрудничество с правоохранительными органами </vt:lpstr>
      <vt:lpstr>Слайд 13</vt:lpstr>
      <vt:lpstr>Закрепление в должностных инструкциях, трудовых договорах каждого работника организации обязанностей, связанных с  противодействием коррупции, а также ответственности за нарушение положений законодательства о противодействии коррупции  </vt:lpstr>
      <vt:lpstr>Слайд 15</vt:lpstr>
      <vt:lpstr>Разработка и утверждение плана  антикоррупционных мероприятий </vt:lpstr>
      <vt:lpstr>Осуществление эффективного внутреннего                                 финансового контроля</vt:lpstr>
      <vt:lpstr>Слайд 18</vt:lpstr>
      <vt:lpstr>Разработка карты коррупционных рисков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Правовые и организационные основы антикоррупционной экспертизы  нормативных правовых актов и их проектов</dc:title>
  <dc:creator>ADMIN</dc:creator>
  <cp:lastModifiedBy>rautio</cp:lastModifiedBy>
  <cp:revision>103</cp:revision>
  <dcterms:modified xsi:type="dcterms:W3CDTF">2024-04-04T14:10:43Z</dcterms:modified>
</cp:coreProperties>
</file>